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Nunito SemiBold"/>
      <p:regular r:id="rId27"/>
      <p:bold r:id="rId28"/>
      <p:italic r:id="rId29"/>
      <p:boldItalic r:id="rId30"/>
    </p:embeddedFont>
    <p:embeddedFont>
      <p:font typeface="Nunito"/>
      <p:regular r:id="rId31"/>
      <p:bold r:id="rId32"/>
      <p:italic r:id="rId33"/>
      <p:boldItalic r:id="rId34"/>
    </p:embeddedFont>
    <p:embeddedFont>
      <p:font typeface="Nunito ExtraBold"/>
      <p:bold r:id="rId35"/>
      <p:boldItalic r:id="rId36"/>
    </p:embeddedFont>
    <p:embeddedFont>
      <p:font typeface="Nunito Medium"/>
      <p:regular r:id="rId37"/>
      <p:bold r:id="rId38"/>
      <p:italic r:id="rId39"/>
      <p:boldItalic r:id="rId40"/>
    </p:embeddedFont>
    <p:embeddedFont>
      <p:font typeface="Open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Medium-boldItalic.fntdata"/><Relationship Id="rId20" Type="http://schemas.openxmlformats.org/officeDocument/2006/relationships/slide" Target="slides/slide14.xml"/><Relationship Id="rId42" Type="http://schemas.openxmlformats.org/officeDocument/2006/relationships/font" Target="fonts/OpenSans-bold.fntdata"/><Relationship Id="rId41" Type="http://schemas.openxmlformats.org/officeDocument/2006/relationships/font" Target="fonts/OpenSans-regular.fntdata"/><Relationship Id="rId22" Type="http://schemas.openxmlformats.org/officeDocument/2006/relationships/slide" Target="slides/slide16.xml"/><Relationship Id="rId44" Type="http://schemas.openxmlformats.org/officeDocument/2006/relationships/font" Target="fonts/OpenSans-boldItalic.fntdata"/><Relationship Id="rId21" Type="http://schemas.openxmlformats.org/officeDocument/2006/relationships/slide" Target="slides/slide15.xml"/><Relationship Id="rId43" Type="http://schemas.openxmlformats.org/officeDocument/2006/relationships/font" Target="fonts/OpenSans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NunitoSemiBold-bold.fntdata"/><Relationship Id="rId27" Type="http://schemas.openxmlformats.org/officeDocument/2006/relationships/font" Target="fonts/NunitoSemiBold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NunitoSemiBold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unito-regular.fntdata"/><Relationship Id="rId30" Type="http://schemas.openxmlformats.org/officeDocument/2006/relationships/font" Target="fonts/NunitoSemiBold-boldItalic.fntdata"/><Relationship Id="rId11" Type="http://schemas.openxmlformats.org/officeDocument/2006/relationships/slide" Target="slides/slide5.xml"/><Relationship Id="rId33" Type="http://schemas.openxmlformats.org/officeDocument/2006/relationships/font" Target="fonts/Nunito-italic.fntdata"/><Relationship Id="rId10" Type="http://schemas.openxmlformats.org/officeDocument/2006/relationships/slide" Target="slides/slide4.xml"/><Relationship Id="rId32" Type="http://schemas.openxmlformats.org/officeDocument/2006/relationships/font" Target="fonts/Nunito-bold.fntdata"/><Relationship Id="rId13" Type="http://schemas.openxmlformats.org/officeDocument/2006/relationships/slide" Target="slides/slide7.xml"/><Relationship Id="rId35" Type="http://schemas.openxmlformats.org/officeDocument/2006/relationships/font" Target="fonts/NunitoExtraBold-bold.fntdata"/><Relationship Id="rId12" Type="http://schemas.openxmlformats.org/officeDocument/2006/relationships/slide" Target="slides/slide6.xml"/><Relationship Id="rId34" Type="http://schemas.openxmlformats.org/officeDocument/2006/relationships/font" Target="fonts/Nunito-boldItalic.fntdata"/><Relationship Id="rId15" Type="http://schemas.openxmlformats.org/officeDocument/2006/relationships/slide" Target="slides/slide9.xml"/><Relationship Id="rId37" Type="http://schemas.openxmlformats.org/officeDocument/2006/relationships/font" Target="fonts/NunitoMedium-regular.fntdata"/><Relationship Id="rId14" Type="http://schemas.openxmlformats.org/officeDocument/2006/relationships/slide" Target="slides/slide8.xml"/><Relationship Id="rId36" Type="http://schemas.openxmlformats.org/officeDocument/2006/relationships/font" Target="fonts/NunitoExtraBold-boldItalic.fntdata"/><Relationship Id="rId17" Type="http://schemas.openxmlformats.org/officeDocument/2006/relationships/slide" Target="slides/slide11.xml"/><Relationship Id="rId39" Type="http://schemas.openxmlformats.org/officeDocument/2006/relationships/font" Target="fonts/NunitoMedium-italic.fntdata"/><Relationship Id="rId16" Type="http://schemas.openxmlformats.org/officeDocument/2006/relationships/slide" Target="slides/slide10.xml"/><Relationship Id="rId38" Type="http://schemas.openxmlformats.org/officeDocument/2006/relationships/font" Target="fonts/NunitoMedium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1a19b6e69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1a19b6e69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1a19b6e69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1a19b6e69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1a19b6e695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1a19b6e695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1a19b6e695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1a19b6e695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1a19b6e695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1a19b6e695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1a19b6e695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1a19b6e695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1a19b6e695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1a19b6e695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1a19b6e695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1a19b6e695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1a19b6e695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1a19b6e695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a19b6e695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a19b6e695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1a19b6e695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1a19b6e695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1a19b6e695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1a19b6e695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1a19b6e695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1a19b6e695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a19b6e69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a19b6e69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a19b6e69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a19b6e69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a19b6e695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1a19b6e695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1a19b6e695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1a19b6e695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1a19b6e695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1a19b6e695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1a19b6e695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1a19b6e695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a19b6e695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1a19b6e695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198344" y="155321"/>
            <a:ext cx="8747400" cy="4832700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98344" y="2028976"/>
            <a:ext cx="891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8856502" y="2028976"/>
            <a:ext cx="891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 txBox="1"/>
          <p:nvPr>
            <p:ph type="ctrTitle"/>
          </p:nvPr>
        </p:nvSpPr>
        <p:spPr>
          <a:xfrm>
            <a:off x="685800" y="2020492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pen Sans"/>
              <a:buNone/>
              <a:defRPr b="1" sz="3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1371600" y="3176543"/>
            <a:ext cx="64008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unito"/>
              <a:buNone/>
              <a:defRPr i="0" sz="21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027727" y="530915"/>
            <a:ext cx="2316410" cy="543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Open Sans"/>
              <a:buNone/>
              <a:defRPr sz="2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"/>
              <a:buNone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unito"/>
              <a:buNone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None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None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 rotWithShape="1">
          <a:blip r:embed="rId2">
            <a:alphaModFix/>
          </a:blip>
          <a:srcRect b="21050" l="0" r="10618" t="4957"/>
          <a:stretch/>
        </p:blipFill>
        <p:spPr>
          <a:xfrm>
            <a:off x="194953" y="156028"/>
            <a:ext cx="8754094" cy="483144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/>
          <p:nvPr/>
        </p:nvSpPr>
        <p:spPr>
          <a:xfrm>
            <a:off x="795353" y="1570075"/>
            <a:ext cx="7553400" cy="2003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6"/>
          <p:cNvSpPr/>
          <p:nvPr/>
        </p:nvSpPr>
        <p:spPr>
          <a:xfrm>
            <a:off x="795353" y="2057193"/>
            <a:ext cx="960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6"/>
          <p:cNvSpPr/>
          <p:nvPr/>
        </p:nvSpPr>
        <p:spPr>
          <a:xfrm>
            <a:off x="8252636" y="2068667"/>
            <a:ext cx="960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1124712" y="2154392"/>
            <a:ext cx="6894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2600"/>
              <a:buFont typeface="Open Sans"/>
              <a:buNone/>
              <a:defRPr b="1" sz="2600">
                <a:solidFill>
                  <a:srgbClr val="5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6"/>
          <p:cNvSpPr/>
          <p:nvPr/>
        </p:nvSpPr>
        <p:spPr>
          <a:xfrm>
            <a:off x="3366341" y="1194968"/>
            <a:ext cx="2411400" cy="724800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6179" y="1313542"/>
            <a:ext cx="1583731" cy="371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722313" y="3305177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None/>
              <a:defRPr b="1" sz="3000" cap="none"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None/>
              <a:defRPr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286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Nunito"/>
              <a:buNone/>
              <a:defRPr sz="1400">
                <a:solidFill>
                  <a:srgbClr val="888888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Nunito"/>
              <a:buNone/>
              <a:defRPr sz="1200">
                <a:solidFill>
                  <a:srgbClr val="888888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286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Nunito"/>
              <a:buNone/>
              <a:defRPr sz="1100">
                <a:solidFill>
                  <a:srgbClr val="888888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2860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Nunito"/>
              <a:buNone/>
              <a:defRPr sz="1100">
                <a:solidFill>
                  <a:srgbClr val="888888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2860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Nunito"/>
              <a:buNone/>
              <a:defRPr sz="1100">
                <a:solidFill>
                  <a:srgbClr val="888888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286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Nunito"/>
              <a:buNone/>
              <a:defRPr sz="1100">
                <a:solidFill>
                  <a:srgbClr val="888888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286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Nunito"/>
              <a:buNone/>
              <a:defRPr sz="1100">
                <a:solidFill>
                  <a:srgbClr val="888888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286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Nunito"/>
              <a:buNone/>
              <a:defRPr sz="1100">
                <a:solidFill>
                  <a:srgbClr val="888888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457200" y="7910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b="1">
                <a:latin typeface="Nunito"/>
                <a:ea typeface="Nunito"/>
                <a:cs typeface="Nunito"/>
                <a:sym typeface="Nuni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457200" y="1720517"/>
            <a:ext cx="4038600" cy="28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unito"/>
              <a:buChar char="•"/>
              <a:defRPr sz="2100">
                <a:latin typeface="Nunito"/>
                <a:ea typeface="Nunito"/>
                <a:cs typeface="Nunito"/>
                <a:sym typeface="Nunito"/>
              </a:defRPr>
            </a:lvl1pPr>
            <a:lvl2pPr indent="-3429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–"/>
              <a:defRPr sz="1800">
                <a:latin typeface="Nunito"/>
                <a:ea typeface="Nunito"/>
                <a:cs typeface="Nunito"/>
                <a:sym typeface="Nunito"/>
              </a:defRPr>
            </a:lvl2pPr>
            <a:lvl3pPr indent="-32385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•"/>
              <a:defRPr sz="1500"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–"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»"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2" type="body"/>
          </p:nvPr>
        </p:nvSpPr>
        <p:spPr>
          <a:xfrm>
            <a:off x="4648200" y="1720517"/>
            <a:ext cx="4038600" cy="28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unito"/>
              <a:buChar char="•"/>
              <a:defRPr sz="2100">
                <a:latin typeface="Nunito"/>
                <a:ea typeface="Nunito"/>
                <a:cs typeface="Nunito"/>
                <a:sym typeface="Nunito"/>
              </a:defRPr>
            </a:lvl1pPr>
            <a:lvl2pPr indent="-3429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–"/>
              <a:defRPr sz="1800">
                <a:latin typeface="Nunito"/>
                <a:ea typeface="Nunito"/>
                <a:cs typeface="Nunito"/>
                <a:sym typeface="Nunito"/>
              </a:defRPr>
            </a:lvl2pPr>
            <a:lvl3pPr indent="-32385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•"/>
              <a:defRPr sz="1500"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–"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»"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type="title"/>
          </p:nvPr>
        </p:nvSpPr>
        <p:spPr>
          <a:xfrm>
            <a:off x="457200" y="72502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9"/>
          <p:cNvSpPr txBox="1"/>
          <p:nvPr>
            <p:ph idx="1" type="body"/>
          </p:nvPr>
        </p:nvSpPr>
        <p:spPr>
          <a:xfrm>
            <a:off x="457200" y="1730324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b="1" sz="1800">
                <a:latin typeface="Nunito"/>
                <a:ea typeface="Nunito"/>
                <a:cs typeface="Nunito"/>
                <a:sym typeface="Nunito"/>
              </a:defRPr>
            </a:lvl1pPr>
            <a:lvl2pPr indent="-2286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None/>
              <a:defRPr b="1" sz="1500">
                <a:latin typeface="Nunito"/>
                <a:ea typeface="Nunito"/>
                <a:cs typeface="Nunito"/>
                <a:sym typeface="Nunito"/>
              </a:defRPr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b="1" sz="1400">
                <a:latin typeface="Nunito"/>
                <a:ea typeface="Nunito"/>
                <a:cs typeface="Nunito"/>
                <a:sym typeface="Nunito"/>
              </a:defRPr>
            </a:lvl3pPr>
            <a:lvl4pPr indent="-2286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4pPr>
            <a:lvl5pPr indent="-22860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5pPr>
            <a:lvl6pPr indent="-22860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6pPr>
            <a:lvl7pPr indent="-2286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7pPr>
            <a:lvl8pPr indent="-2286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8pPr>
            <a:lvl9pPr indent="-2286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idx="2" type="body"/>
          </p:nvPr>
        </p:nvSpPr>
        <p:spPr>
          <a:xfrm>
            <a:off x="457200" y="2210146"/>
            <a:ext cx="4040100" cy="23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•"/>
              <a:defRPr sz="1800">
                <a:latin typeface="Nunito"/>
                <a:ea typeface="Nunito"/>
                <a:cs typeface="Nunito"/>
                <a:sym typeface="Nunito"/>
              </a:defRPr>
            </a:lvl1pPr>
            <a:lvl2pPr indent="-32385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–"/>
              <a:defRPr sz="1500"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indent="-3048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–"/>
              <a:defRPr sz="1200">
                <a:latin typeface="Nunito"/>
                <a:ea typeface="Nunito"/>
                <a:cs typeface="Nunito"/>
                <a:sym typeface="Nunito"/>
              </a:defRPr>
            </a:lvl4pPr>
            <a:lvl5pPr indent="-30480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»"/>
              <a:defRPr sz="1200">
                <a:latin typeface="Nunito"/>
                <a:ea typeface="Nunito"/>
                <a:cs typeface="Nunito"/>
                <a:sym typeface="Nunito"/>
              </a:defRPr>
            </a:lvl5pPr>
            <a:lvl6pPr indent="-30480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•"/>
              <a:defRPr sz="1200">
                <a:latin typeface="Nunito"/>
                <a:ea typeface="Nunito"/>
                <a:cs typeface="Nunito"/>
                <a:sym typeface="Nunito"/>
              </a:defRPr>
            </a:lvl6pPr>
            <a:lvl7pPr indent="-3048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•"/>
              <a:defRPr sz="1200">
                <a:latin typeface="Nunito"/>
                <a:ea typeface="Nunito"/>
                <a:cs typeface="Nunito"/>
                <a:sym typeface="Nunito"/>
              </a:defRPr>
            </a:lvl7pPr>
            <a:lvl8pPr indent="-3048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•"/>
              <a:defRPr sz="1200">
                <a:latin typeface="Nunito"/>
                <a:ea typeface="Nunito"/>
                <a:cs typeface="Nunito"/>
                <a:sym typeface="Nunito"/>
              </a:defRPr>
            </a:lvl8pPr>
            <a:lvl9pPr indent="-3048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•"/>
              <a:defRPr sz="12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7" name="Google Shape;87;p19"/>
          <p:cNvSpPr txBox="1"/>
          <p:nvPr>
            <p:ph idx="3" type="body"/>
          </p:nvPr>
        </p:nvSpPr>
        <p:spPr>
          <a:xfrm>
            <a:off x="4645033" y="1730324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b="1" sz="1800">
                <a:latin typeface="Nunito"/>
                <a:ea typeface="Nunito"/>
                <a:cs typeface="Nunito"/>
                <a:sym typeface="Nunito"/>
              </a:defRPr>
            </a:lvl1pPr>
            <a:lvl2pPr indent="-2286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None/>
              <a:defRPr b="1" sz="1500">
                <a:latin typeface="Nunito"/>
                <a:ea typeface="Nunito"/>
                <a:cs typeface="Nunito"/>
                <a:sym typeface="Nunito"/>
              </a:defRPr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b="1" sz="1400">
                <a:latin typeface="Nunito"/>
                <a:ea typeface="Nunito"/>
                <a:cs typeface="Nunito"/>
                <a:sym typeface="Nunito"/>
              </a:defRPr>
            </a:lvl3pPr>
            <a:lvl4pPr indent="-2286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4pPr>
            <a:lvl5pPr indent="-22860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5pPr>
            <a:lvl6pPr indent="-22860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6pPr>
            <a:lvl7pPr indent="-2286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7pPr>
            <a:lvl8pPr indent="-2286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8pPr>
            <a:lvl9pPr indent="-2286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None/>
              <a:defRPr b="1" sz="12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8" name="Google Shape;88;p19"/>
          <p:cNvSpPr txBox="1"/>
          <p:nvPr>
            <p:ph idx="4" type="body"/>
          </p:nvPr>
        </p:nvSpPr>
        <p:spPr>
          <a:xfrm>
            <a:off x="4645033" y="2210146"/>
            <a:ext cx="4041900" cy="23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•"/>
              <a:defRPr sz="1800">
                <a:latin typeface="Nunito"/>
                <a:ea typeface="Nunito"/>
                <a:cs typeface="Nunito"/>
                <a:sym typeface="Nunito"/>
              </a:defRPr>
            </a:lvl1pPr>
            <a:lvl2pPr indent="-32385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–"/>
              <a:defRPr sz="1500"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•"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indent="-3048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–"/>
              <a:defRPr sz="1200">
                <a:latin typeface="Nunito"/>
                <a:ea typeface="Nunito"/>
                <a:cs typeface="Nunito"/>
                <a:sym typeface="Nunito"/>
              </a:defRPr>
            </a:lvl4pPr>
            <a:lvl5pPr indent="-30480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»"/>
              <a:defRPr sz="1200">
                <a:latin typeface="Nunito"/>
                <a:ea typeface="Nunito"/>
                <a:cs typeface="Nunito"/>
                <a:sym typeface="Nunito"/>
              </a:defRPr>
            </a:lvl5pPr>
            <a:lvl6pPr indent="-30480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•"/>
              <a:defRPr sz="1200">
                <a:latin typeface="Nunito"/>
                <a:ea typeface="Nunito"/>
                <a:cs typeface="Nunito"/>
                <a:sym typeface="Nunito"/>
              </a:defRPr>
            </a:lvl6pPr>
            <a:lvl7pPr indent="-3048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•"/>
              <a:defRPr sz="1200">
                <a:latin typeface="Nunito"/>
                <a:ea typeface="Nunito"/>
                <a:cs typeface="Nunito"/>
                <a:sym typeface="Nunito"/>
              </a:defRPr>
            </a:lvl7pPr>
            <a:lvl8pPr indent="-3048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•"/>
              <a:defRPr sz="1200">
                <a:latin typeface="Nunito"/>
                <a:ea typeface="Nunito"/>
                <a:cs typeface="Nunito"/>
                <a:sym typeface="Nunito"/>
              </a:defRPr>
            </a:lvl8pPr>
            <a:lvl9pPr indent="-3048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•"/>
              <a:defRPr sz="12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/>
          <p:nvPr>
            <p:ph type="title"/>
          </p:nvPr>
        </p:nvSpPr>
        <p:spPr>
          <a:xfrm>
            <a:off x="457208" y="878306"/>
            <a:ext cx="3008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None/>
              <a:defRPr b="1" sz="1500"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1" type="body"/>
          </p:nvPr>
        </p:nvSpPr>
        <p:spPr>
          <a:xfrm>
            <a:off x="3575050" y="878306"/>
            <a:ext cx="5111700" cy="3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"/>
              <a:buChar char="•"/>
              <a:defRPr sz="2400">
                <a:latin typeface="Nunito"/>
                <a:ea typeface="Nunito"/>
                <a:cs typeface="Nunito"/>
                <a:sym typeface="Nunito"/>
              </a:defRPr>
            </a:lvl1pPr>
            <a:lvl2pPr indent="-36195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unito"/>
              <a:buChar char="–"/>
              <a:defRPr sz="2100">
                <a:latin typeface="Nunito"/>
                <a:ea typeface="Nunito"/>
                <a:cs typeface="Nunito"/>
                <a:sym typeface="Nunito"/>
              </a:defRPr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•"/>
              <a:defRPr sz="1800">
                <a:latin typeface="Nunito"/>
                <a:ea typeface="Nunito"/>
                <a:cs typeface="Nunito"/>
                <a:sym typeface="Nunito"/>
              </a:defRPr>
            </a:lvl3pPr>
            <a:lvl4pPr indent="-32385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–"/>
              <a:defRPr sz="1500">
                <a:latin typeface="Nunito"/>
                <a:ea typeface="Nunito"/>
                <a:cs typeface="Nunito"/>
                <a:sym typeface="Nunito"/>
              </a:defRPr>
            </a:lvl4pPr>
            <a:lvl5pPr indent="-32385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»"/>
              <a:defRPr sz="1500">
                <a:latin typeface="Nunito"/>
                <a:ea typeface="Nunito"/>
                <a:cs typeface="Nunito"/>
                <a:sym typeface="Nunito"/>
              </a:defRPr>
            </a:lvl5pPr>
            <a:lvl6pPr indent="-3238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•"/>
              <a:defRPr sz="1500">
                <a:latin typeface="Nunito"/>
                <a:ea typeface="Nunito"/>
                <a:cs typeface="Nunito"/>
                <a:sym typeface="Nunito"/>
              </a:defRPr>
            </a:lvl6pPr>
            <a:lvl7pPr indent="-32385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•"/>
              <a:defRPr sz="1500">
                <a:latin typeface="Nunito"/>
                <a:ea typeface="Nunito"/>
                <a:cs typeface="Nunito"/>
                <a:sym typeface="Nunito"/>
              </a:defRPr>
            </a:lvl7pPr>
            <a:lvl8pPr indent="-32385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•"/>
              <a:defRPr sz="1500">
                <a:latin typeface="Nunito"/>
                <a:ea typeface="Nunito"/>
                <a:cs typeface="Nunito"/>
                <a:sym typeface="Nunito"/>
              </a:defRPr>
            </a:lvl8pPr>
            <a:lvl9pPr indent="-323850" lvl="8" marL="4114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•"/>
              <a:defRPr sz="15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3" name="Google Shape;93;p21"/>
          <p:cNvSpPr txBox="1"/>
          <p:nvPr>
            <p:ph idx="2" type="body"/>
          </p:nvPr>
        </p:nvSpPr>
        <p:spPr>
          <a:xfrm>
            <a:off x="457208" y="1804738"/>
            <a:ext cx="3008400" cy="27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None/>
              <a:defRPr sz="1100">
                <a:latin typeface="Nunito"/>
                <a:ea typeface="Nunito"/>
                <a:cs typeface="Nunito"/>
                <a:sym typeface="Nunito"/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"/>
              <a:buNone/>
              <a:defRPr sz="900">
                <a:latin typeface="Nunito"/>
                <a:ea typeface="Nunito"/>
                <a:cs typeface="Nunito"/>
                <a:sym typeface="Nunito"/>
              </a:defRPr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unito"/>
              <a:buNone/>
              <a:defRPr sz="800">
                <a:latin typeface="Nunito"/>
                <a:ea typeface="Nunito"/>
                <a:cs typeface="Nunito"/>
                <a:sym typeface="Nunito"/>
              </a:defRPr>
            </a:lvl3pPr>
            <a:lvl4pPr indent="-228600" lvl="3" marL="1828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4pPr>
            <a:lvl5pPr indent="-2286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5pPr>
            <a:lvl6pPr indent="-228600" lvl="5" marL="27432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6pPr>
            <a:lvl7pPr indent="-228600" lvl="6" marL="32004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7pPr>
            <a:lvl8pPr indent="-228600" lvl="7" marL="3657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8pPr>
            <a:lvl9pPr indent="-228600" lvl="8" marL="4114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>
            <p:ph type="title"/>
          </p:nvPr>
        </p:nvSpPr>
        <p:spPr>
          <a:xfrm>
            <a:off x="1792288" y="3600452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None/>
              <a:defRPr b="1" sz="1500"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22"/>
          <p:cNvSpPr/>
          <p:nvPr>
            <p:ph idx="2" type="pic"/>
          </p:nvPr>
        </p:nvSpPr>
        <p:spPr>
          <a:xfrm>
            <a:off x="1792288" y="830179"/>
            <a:ext cx="5486400" cy="27156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22"/>
          <p:cNvSpPr txBox="1"/>
          <p:nvPr>
            <p:ph idx="1" type="body"/>
          </p:nvPr>
        </p:nvSpPr>
        <p:spPr>
          <a:xfrm>
            <a:off x="1792288" y="4025507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None/>
              <a:defRPr sz="1100">
                <a:latin typeface="Nunito"/>
                <a:ea typeface="Nunito"/>
                <a:cs typeface="Nunito"/>
                <a:sym typeface="Nunito"/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"/>
              <a:buNone/>
              <a:defRPr sz="900">
                <a:latin typeface="Nunito"/>
                <a:ea typeface="Nunito"/>
                <a:cs typeface="Nunito"/>
                <a:sym typeface="Nunito"/>
              </a:defRPr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unito"/>
              <a:buNone/>
              <a:defRPr sz="800">
                <a:latin typeface="Nunito"/>
                <a:ea typeface="Nunito"/>
                <a:cs typeface="Nunito"/>
                <a:sym typeface="Nunito"/>
              </a:defRPr>
            </a:lvl3pPr>
            <a:lvl4pPr indent="-228600" lvl="3" marL="1828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4pPr>
            <a:lvl5pPr indent="-2286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5pPr>
            <a:lvl6pPr indent="-228600" lvl="5" marL="27432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6pPr>
            <a:lvl7pPr indent="-228600" lvl="6" marL="32004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7pPr>
            <a:lvl8pPr indent="-228600" lvl="7" marL="3657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8pPr>
            <a:lvl9pPr indent="-228600" lvl="8" marL="4114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"/>
              <a:buNone/>
              <a:defRPr sz="7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734876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592125"/>
            <a:ext cx="8229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195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3" name="Google Shape;53;p13"/>
          <p:cNvCxnSpPr/>
          <p:nvPr/>
        </p:nvCxnSpPr>
        <p:spPr>
          <a:xfrm>
            <a:off x="209006" y="4931330"/>
            <a:ext cx="6993600" cy="0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54" name="Google Shape;54;p13"/>
          <p:cNvSpPr/>
          <p:nvPr/>
        </p:nvSpPr>
        <p:spPr>
          <a:xfrm>
            <a:off x="287866" y="173874"/>
            <a:ext cx="8568300" cy="694800"/>
          </a:xfrm>
          <a:prstGeom prst="rect">
            <a:avLst/>
          </a:prstGeom>
          <a:gradFill>
            <a:gsLst>
              <a:gs pos="0">
                <a:srgbClr val="370000"/>
              </a:gs>
              <a:gs pos="5000">
                <a:srgbClr val="370000"/>
              </a:gs>
              <a:gs pos="76000">
                <a:srgbClr val="500000"/>
              </a:gs>
              <a:gs pos="100000">
                <a:srgbClr val="500000"/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287867" y="302835"/>
            <a:ext cx="90600" cy="436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09004" y="4768619"/>
            <a:ext cx="69936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solidFill>
                  <a:schemeClr val="dk1"/>
                </a:solidFill>
              </a:rPr>
              <a:t>ENGR 689-604</a:t>
            </a:r>
            <a:endParaRPr sz="900">
              <a:solidFill>
                <a:schemeClr val="dk1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792685" y="302836"/>
            <a:ext cx="1420586" cy="33347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>
            <p:ph type="ctrTitle"/>
          </p:nvPr>
        </p:nvSpPr>
        <p:spPr>
          <a:xfrm>
            <a:off x="685800" y="1747167"/>
            <a:ext cx="7772400" cy="11025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Autograder Frontend</a:t>
            </a:r>
            <a:endParaRPr sz="4400"/>
          </a:p>
        </p:txBody>
      </p:sp>
      <p:sp>
        <p:nvSpPr>
          <p:cNvPr id="103" name="Google Shape;103;p23"/>
          <p:cNvSpPr txBox="1"/>
          <p:nvPr>
            <p:ph idx="1" type="subTitle"/>
          </p:nvPr>
        </p:nvSpPr>
        <p:spPr>
          <a:xfrm>
            <a:off x="1371600" y="3816477"/>
            <a:ext cx="6400800" cy="33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4930"/>
              <a:t>CSCE</a:t>
            </a:r>
            <a:r>
              <a:rPr lang="en" sz="4930"/>
              <a:t> 606 </a:t>
            </a:r>
            <a:endParaRPr sz="4930"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4930"/>
              <a:t>Fall 2024</a:t>
            </a:r>
            <a:endParaRPr sz="493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</p:txBody>
      </p:sp>
      <p:sp>
        <p:nvSpPr>
          <p:cNvPr id="166" name="Google Shape;166;p32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980000"/>
                </a:solidFill>
              </a:rPr>
              <a:t>User Authentication</a:t>
            </a:r>
            <a:endParaRPr b="1" sz="1500">
              <a:solidFill>
                <a:srgbClr val="98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Description:</a:t>
            </a:r>
            <a:r>
              <a:rPr lang="en" sz="1400">
                <a:latin typeface="Nunito Medium"/>
                <a:ea typeface="Nunito Medium"/>
                <a:cs typeface="Nunito Medium"/>
                <a:sym typeface="Nunito Medium"/>
              </a:rPr>
              <a:t> Users can log in securely via GitHub, ensuring that only authorized personnel (instructors and TAs) can access the system.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Benefit: </a:t>
            </a:r>
            <a:r>
              <a:rPr lang="en" sz="1400">
                <a:latin typeface="Nunito Medium"/>
                <a:ea typeface="Nunito Medium"/>
                <a:cs typeface="Nunito Medium"/>
                <a:sym typeface="Nunito Medium"/>
              </a:rPr>
              <a:t>Simplifies access control with third-party authentication.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980000"/>
                </a:solidFill>
              </a:rPr>
              <a:t>Dashboard Navigation</a:t>
            </a:r>
            <a:endParaRPr b="1" sz="1500">
              <a:solidFill>
                <a:srgbClr val="98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Description:</a:t>
            </a:r>
            <a:r>
              <a:rPr lang="en" sz="1400">
                <a:latin typeface="Nunito Medium"/>
                <a:ea typeface="Nunito Medium"/>
                <a:cs typeface="Nunito Medium"/>
                <a:sym typeface="Nunito Medium"/>
              </a:rPr>
              <a:t> The dashboard displays all assignments in an organized, sortable table with the ability to filter by name, date, or status.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Benefit:</a:t>
            </a:r>
            <a:r>
              <a:rPr lang="en" sz="1400">
                <a:latin typeface="Nunito Medium"/>
                <a:ea typeface="Nunito Medium"/>
                <a:cs typeface="Nunito Medium"/>
                <a:sym typeface="Nunito Medium"/>
              </a:rPr>
              <a:t> Provides quick and easy access to all assignments for instructors and TAs.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Features…</a:t>
            </a:r>
            <a:endParaRPr/>
          </a:p>
        </p:txBody>
      </p:sp>
      <p:sp>
        <p:nvSpPr>
          <p:cNvPr id="173" name="Google Shape;173;p33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980000"/>
                </a:solidFill>
              </a:rPr>
              <a:t>Manage User Access</a:t>
            </a:r>
            <a:endParaRPr b="1" sz="1500">
              <a:solidFill>
                <a:srgbClr val="98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Description:</a:t>
            </a:r>
            <a:r>
              <a:rPr lang="en" sz="1400">
                <a:latin typeface="Nunito SemiBold"/>
                <a:ea typeface="Nunito SemiBold"/>
                <a:cs typeface="Nunito SemiBold"/>
                <a:sym typeface="Nunito SemiBold"/>
              </a:rPr>
              <a:t> Admins can manage user permissions for each assignment, adjusting read/write access as needed.</a:t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Benefit:</a:t>
            </a:r>
            <a:r>
              <a:rPr lang="en" sz="1400">
                <a:latin typeface="Nunito SemiBold"/>
                <a:ea typeface="Nunito SemiBold"/>
                <a:cs typeface="Nunito SemiBold"/>
                <a:sym typeface="Nunito SemiBold"/>
              </a:rPr>
              <a:t> Fine-grained control over who can view or modify assignments.</a:t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980000"/>
                </a:solidFill>
              </a:rPr>
              <a:t>Assignment Creation and Permissions</a:t>
            </a:r>
            <a:endParaRPr b="1" sz="1500">
              <a:solidFill>
                <a:srgbClr val="98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Description:</a:t>
            </a:r>
            <a:r>
              <a:rPr lang="en" sz="1400">
                <a:latin typeface="Nunito SemiBold"/>
                <a:ea typeface="Nunito SemiBold"/>
                <a:cs typeface="Nunito SemiBold"/>
                <a:sym typeface="Nunito SemiBold"/>
              </a:rPr>
              <a:t> New assignments can be created by filling out a simple form, which then automatically generates a GitHub repository under the CSCE 120 organization.</a:t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Benefit:</a:t>
            </a:r>
            <a:r>
              <a:rPr lang="en" sz="1400">
                <a:latin typeface="Nunito SemiBold"/>
                <a:ea typeface="Nunito SemiBold"/>
                <a:cs typeface="Nunito SemiBold"/>
                <a:sym typeface="Nunito SemiBold"/>
              </a:rPr>
              <a:t> Streamlines the process of creating and assigning assignments, with adjustable permissions for TAs and instructors.</a:t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174" name="Google Shape;174;p33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Features...</a:t>
            </a:r>
            <a:endParaRPr/>
          </a:p>
        </p:txBody>
      </p:sp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980000"/>
                </a:solidFill>
              </a:rPr>
              <a:t>Test Case Management</a:t>
            </a:r>
            <a:endParaRPr b="1" sz="1500">
              <a:solidFill>
                <a:srgbClr val="98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Description:</a:t>
            </a:r>
            <a:r>
              <a:rPr lang="en" sz="1400">
                <a:latin typeface="Nunito Medium"/>
                <a:ea typeface="Nunito Medium"/>
                <a:cs typeface="Nunito Medium"/>
                <a:sym typeface="Nunito Medium"/>
              </a:rPr>
              <a:t> Create and manage test cases for each assignment, with dynamic fields that change based on test type.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Benefit</a:t>
            </a:r>
            <a:r>
              <a:rPr lang="en" sz="1400">
                <a:latin typeface="Nunito Medium"/>
                <a:ea typeface="Nunito Medium"/>
                <a:cs typeface="Nunito Medium"/>
                <a:sym typeface="Nunito Medium"/>
              </a:rPr>
              <a:t>: Simplifies the process of adding and editing tests, ensuring that tests align with assignment requirements.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980000"/>
                </a:solidFill>
              </a:rPr>
              <a:t>Editing and Deleting Tests</a:t>
            </a:r>
            <a:endParaRPr b="1" sz="1500">
              <a:solidFill>
                <a:srgbClr val="98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Description:</a:t>
            </a:r>
            <a:r>
              <a:rPr lang="en" sz="1400">
                <a:latin typeface="Nunito Medium"/>
                <a:ea typeface="Nunito Medium"/>
                <a:cs typeface="Nunito Medium"/>
                <a:sym typeface="Nunito Medium"/>
              </a:rPr>
              <a:t> Tests can be easily edited or deleted with confirmation prompts to ensure updates are managed safely.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Benefit: </a:t>
            </a:r>
            <a:r>
              <a:rPr lang="en" sz="1400">
                <a:latin typeface="Nunito Medium"/>
                <a:ea typeface="Nunito Medium"/>
                <a:cs typeface="Nunito Medium"/>
                <a:sym typeface="Nunito Medium"/>
              </a:rPr>
              <a:t>Provides flexibility in managing test cases throughout the course.</a:t>
            </a:r>
            <a:endParaRPr sz="14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  <p:sp>
        <p:nvSpPr>
          <p:cNvPr id="181" name="Google Shape;181;p34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5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r>
              <a:rPr lang="en"/>
              <a:t>…</a:t>
            </a:r>
            <a:endParaRPr/>
          </a:p>
        </p:txBody>
      </p:sp>
      <p:sp>
        <p:nvSpPr>
          <p:cNvPr id="187" name="Google Shape;187;p35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980000"/>
                </a:solidFill>
              </a:rPr>
              <a:t>Test Grouping and Point Updates</a:t>
            </a:r>
            <a:endParaRPr b="1" sz="1500">
              <a:solidFill>
                <a:srgbClr val="98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Description:</a:t>
            </a:r>
            <a:r>
              <a:rPr lang="en" sz="1400">
                <a:latin typeface="Nunito SemiBold"/>
                <a:ea typeface="Nunito SemiBold"/>
                <a:cs typeface="Nunito SemiBold"/>
                <a:sym typeface="Nunito SemiBold"/>
              </a:rPr>
              <a:t> Group tests together and adjust points in real-time. Points for test groupings are dynamically updated as changes are made.</a:t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Benefit:</a:t>
            </a:r>
            <a:r>
              <a:rPr lang="en" sz="1400">
                <a:latin typeface="Nunito SemiBold"/>
                <a:ea typeface="Nunito SemiBold"/>
                <a:cs typeface="Nunito SemiBold"/>
                <a:sym typeface="Nunito SemiBold"/>
              </a:rPr>
              <a:t> Organizes tests effectively and ensures accurate scoring.</a:t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980000"/>
                </a:solidFill>
              </a:rPr>
              <a:t>Drag-and-Drop Functionality</a:t>
            </a:r>
            <a:endParaRPr b="1" sz="1500">
              <a:solidFill>
                <a:srgbClr val="98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Description: </a:t>
            </a:r>
            <a:r>
              <a:rPr lang="en" sz="1400">
                <a:latin typeface="Nunito SemiBold"/>
                <a:ea typeface="Nunito SemiBold"/>
                <a:cs typeface="Nunito SemiBold"/>
                <a:sym typeface="Nunito SemiBold"/>
              </a:rPr>
              <a:t>Tests can be rearranged between test groupings using intuitive drag-and-drop functionality.</a:t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 sz="1400"/>
              <a:t>Benefit:</a:t>
            </a:r>
            <a:r>
              <a:rPr lang="en" sz="1400">
                <a:latin typeface="Nunito SemiBold"/>
                <a:ea typeface="Nunito SemiBold"/>
                <a:cs typeface="Nunito SemiBold"/>
                <a:sym typeface="Nunito SemiBold"/>
              </a:rPr>
              <a:t> Simplifies test organization, making it more flexible and user-friendly.</a:t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5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Features…</a:t>
            </a:r>
            <a:endParaRPr/>
          </a:p>
        </p:txBody>
      </p:sp>
      <p:sp>
        <p:nvSpPr>
          <p:cNvPr id="194" name="Google Shape;194;p36"/>
          <p:cNvSpPr txBox="1"/>
          <p:nvPr>
            <p:ph idx="1" type="body"/>
          </p:nvPr>
        </p:nvSpPr>
        <p:spPr>
          <a:xfrm>
            <a:off x="457200" y="1109125"/>
            <a:ext cx="8229600" cy="3569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925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80000"/>
                </a:solidFill>
              </a:rPr>
              <a:t>File Management</a:t>
            </a:r>
            <a:endParaRPr b="1" sz="1600">
              <a:solidFill>
                <a:srgbClr val="980000"/>
              </a:solidFill>
            </a:endParaRPr>
          </a:p>
          <a:p>
            <a:pPr indent="-316706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n" sz="1500"/>
              <a:t>Description:</a:t>
            </a:r>
            <a:r>
              <a:rPr lang="en" sz="1500">
                <a:latin typeface="Nunito SemiBold"/>
                <a:ea typeface="Nunito SemiBold"/>
                <a:cs typeface="Nunito SemiBold"/>
                <a:sym typeface="Nunito SemiBold"/>
              </a:rPr>
              <a:t> </a:t>
            </a:r>
            <a:r>
              <a:rPr lang="en" sz="1500">
                <a:latin typeface="Nunito Medium"/>
                <a:ea typeface="Nunito Medium"/>
                <a:cs typeface="Nunito Medium"/>
                <a:sym typeface="Nunito Medium"/>
              </a:rPr>
              <a:t>Files can be uploaded directly to the assignment repository, with an easy-to-use file tree for managing file selections for tests.</a:t>
            </a:r>
            <a:endParaRPr sz="15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6706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b="1" lang="en" sz="1500"/>
              <a:t>Benefit: </a:t>
            </a:r>
            <a:r>
              <a:rPr lang="en" sz="1500">
                <a:latin typeface="Nunito Medium"/>
                <a:ea typeface="Nunito Medium"/>
                <a:cs typeface="Nunito Medium"/>
                <a:sym typeface="Nunito Medium"/>
              </a:rPr>
              <a:t>Ensures that required files for testing are accessible and properly linked to test cases.</a:t>
            </a:r>
            <a:endParaRPr sz="15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80000"/>
                </a:solidFill>
              </a:rPr>
              <a:t>Responsive User Interface</a:t>
            </a:r>
            <a:endParaRPr b="1" sz="1600">
              <a:solidFill>
                <a:srgbClr val="980000"/>
              </a:solidFill>
            </a:endParaRPr>
          </a:p>
          <a:p>
            <a:pPr indent="-316706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n" sz="1500"/>
              <a:t>Description:</a:t>
            </a:r>
            <a:r>
              <a:rPr lang="en" sz="1500">
                <a:latin typeface="Nunito SemiBold"/>
                <a:ea typeface="Nunito SemiBold"/>
                <a:cs typeface="Nunito SemiBold"/>
                <a:sym typeface="Nunito SemiBold"/>
              </a:rPr>
              <a:t> </a:t>
            </a:r>
            <a:r>
              <a:rPr lang="en" sz="1500">
                <a:latin typeface="Nunito Medium"/>
                <a:ea typeface="Nunito Medium"/>
                <a:cs typeface="Nunito Medium"/>
                <a:sym typeface="Nunito Medium"/>
              </a:rPr>
              <a:t>The application is designed with a responsive layout that adapts to different devices and screen sizes.</a:t>
            </a:r>
            <a:endParaRPr sz="15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6706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b="1" lang="en" sz="1500"/>
              <a:t>Benefit:</a:t>
            </a:r>
            <a:r>
              <a:rPr lang="en" sz="1500">
                <a:latin typeface="Nunito SemiBold"/>
                <a:ea typeface="Nunito SemiBold"/>
                <a:cs typeface="Nunito SemiBold"/>
                <a:sym typeface="Nunito SemiBold"/>
              </a:rPr>
              <a:t> </a:t>
            </a:r>
            <a:r>
              <a:rPr lang="en" sz="1500">
                <a:latin typeface="Nunito Medium"/>
                <a:ea typeface="Nunito Medium"/>
                <a:cs typeface="Nunito Medium"/>
                <a:sym typeface="Nunito Medium"/>
              </a:rPr>
              <a:t>Ensures that users have a consistent experience on any device, whether desktop, tablet, or mobile.</a:t>
            </a:r>
            <a:endParaRPr sz="15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195" name="Google Shape;195;p36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7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pic>
        <p:nvPicPr>
          <p:cNvPr id="201" name="Google Shape;2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275" y="939000"/>
            <a:ext cx="7944325" cy="397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7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8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</a:t>
            </a:r>
            <a:endParaRPr/>
          </a:p>
        </p:txBody>
      </p:sp>
      <p:sp>
        <p:nvSpPr>
          <p:cNvPr id="208" name="Google Shape;208;p38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85000" lnSpcReduction="20000"/>
          </a:bodyPr>
          <a:lstStyle/>
          <a:p>
            <a:pPr indent="-309562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980000"/>
              </a:buClr>
              <a:buSzPct val="100000"/>
              <a:buChar char="●"/>
            </a:pPr>
            <a:r>
              <a:rPr b="1" lang="en" sz="1500">
                <a:solidFill>
                  <a:srgbClr val="980000"/>
                </a:solidFill>
              </a:rPr>
              <a:t>Underestimation of complexity</a:t>
            </a:r>
            <a:endParaRPr b="1" sz="1500">
              <a:solidFill>
                <a:srgbClr val="980000"/>
              </a:solidFill>
            </a:endParaRPr>
          </a:p>
          <a:p>
            <a:pPr indent="-30416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400"/>
              <a:t>User stories were often underestimated, leading to last-minute crunches.</a:t>
            </a:r>
            <a:endParaRPr sz="1400"/>
          </a:p>
          <a:p>
            <a:pPr indent="-30416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400"/>
              <a:t>Dependencies between user stories caused issues with prioritization and execution.</a:t>
            </a:r>
            <a:endParaRPr sz="1400"/>
          </a:p>
          <a:p>
            <a:pPr indent="0" lvl="0" marL="9144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09562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980000"/>
              </a:buClr>
              <a:buSzPct val="100000"/>
              <a:buChar char="●"/>
            </a:pPr>
            <a:r>
              <a:rPr b="1" lang="en" sz="1500">
                <a:solidFill>
                  <a:srgbClr val="980000"/>
                </a:solidFill>
              </a:rPr>
              <a:t>Merge Conflicts and Dependency Management</a:t>
            </a:r>
            <a:endParaRPr b="1" sz="1500">
              <a:solidFill>
                <a:srgbClr val="980000"/>
              </a:solidFill>
            </a:endParaRPr>
          </a:p>
          <a:p>
            <a:pPr indent="-309562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Lack of a priority/order for user stories resulted in complex merge conflicts.</a:t>
            </a:r>
            <a:endParaRPr sz="1500"/>
          </a:p>
          <a:p>
            <a:pPr indent="-309562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Dependencies between tasks were not accounted for during planning.</a:t>
            </a:r>
            <a:endParaRPr sz="1500"/>
          </a:p>
          <a:p>
            <a:pPr indent="0" lvl="0" marL="9144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09562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980000"/>
              </a:buClr>
              <a:buSzPct val="100000"/>
              <a:buChar char="●"/>
            </a:pPr>
            <a:r>
              <a:rPr b="1" lang="en" sz="1500">
                <a:solidFill>
                  <a:srgbClr val="980000"/>
                </a:solidFill>
              </a:rPr>
              <a:t>Inconsistent Practices</a:t>
            </a:r>
            <a:endParaRPr b="1" sz="1500">
              <a:solidFill>
                <a:srgbClr val="980000"/>
              </a:solidFill>
            </a:endParaRPr>
          </a:p>
          <a:p>
            <a:pPr indent="-309562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Adherence to Git best practices was inconsistent, causing workflow inefficiencies.</a:t>
            </a:r>
            <a:endParaRPr sz="1500"/>
          </a:p>
          <a:p>
            <a:pPr indent="0" lvl="0" marL="9144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09562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980000"/>
              </a:buClr>
              <a:buSzPct val="100000"/>
              <a:buChar char="●"/>
            </a:pPr>
            <a:r>
              <a:rPr b="1" lang="en" sz="1500">
                <a:solidFill>
                  <a:srgbClr val="980000"/>
                </a:solidFill>
              </a:rPr>
              <a:t>Environment Disparities</a:t>
            </a:r>
            <a:endParaRPr b="1" sz="1500">
              <a:solidFill>
                <a:srgbClr val="980000"/>
              </a:solidFill>
            </a:endParaRPr>
          </a:p>
          <a:p>
            <a:pPr indent="-30416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400"/>
              <a:t>Differences between test and production environments led to deployment issues.</a:t>
            </a:r>
            <a:endParaRPr sz="1400"/>
          </a:p>
          <a:p>
            <a:pPr indent="0" lvl="0" marL="9144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09562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980000"/>
              </a:buClr>
              <a:buSzPct val="100000"/>
              <a:buChar char="●"/>
            </a:pPr>
            <a:r>
              <a:rPr b="1" lang="en" sz="1500">
                <a:solidFill>
                  <a:srgbClr val="980000"/>
                </a:solidFill>
              </a:rPr>
              <a:t>Ineffective Communication</a:t>
            </a:r>
            <a:endParaRPr b="1" sz="1500">
              <a:solidFill>
                <a:srgbClr val="980000"/>
              </a:solidFill>
            </a:endParaRPr>
          </a:p>
          <a:p>
            <a:pPr indent="-30416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400"/>
              <a:t>Initially, the team struggled with communication, leading to confusion and delays.</a:t>
            </a:r>
            <a:endParaRPr sz="1400"/>
          </a:p>
        </p:txBody>
      </p:sp>
      <p:sp>
        <p:nvSpPr>
          <p:cNvPr id="209" name="Google Shape;209;p38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9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215" name="Google Shape;215;p39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24643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980000"/>
              </a:buClr>
              <a:buSzPts val="1513"/>
              <a:buChar char="●"/>
            </a:pPr>
            <a:r>
              <a:rPr b="1" lang="en" sz="1512">
                <a:solidFill>
                  <a:srgbClr val="980000"/>
                </a:solidFill>
              </a:rPr>
              <a:t>Prioritize Effective Communication:</a:t>
            </a:r>
            <a:endParaRPr b="1" sz="1512">
              <a:solidFill>
                <a:srgbClr val="980000"/>
              </a:solidFill>
            </a:endParaRPr>
          </a:p>
          <a:p>
            <a:pPr indent="-318293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3"/>
              <a:buChar char="○"/>
            </a:pPr>
            <a:r>
              <a:rPr lang="en" sz="1412"/>
              <a:t>Communication and collaboration improved over the course of the project, emphasizing the need for open discussions and knowledge sharing.</a:t>
            </a:r>
            <a:endParaRPr sz="1412"/>
          </a:p>
          <a:p>
            <a:pPr indent="0" lvl="0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412"/>
          </a:p>
          <a:p>
            <a:pPr indent="-324643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980000"/>
              </a:buClr>
              <a:buSzPts val="1513"/>
              <a:buChar char="●"/>
            </a:pPr>
            <a:r>
              <a:rPr b="1" lang="en" sz="1512">
                <a:solidFill>
                  <a:srgbClr val="980000"/>
                </a:solidFill>
              </a:rPr>
              <a:t>Plan with Dependencies and Complexity in Mind:</a:t>
            </a:r>
            <a:endParaRPr b="1" sz="1512">
              <a:solidFill>
                <a:srgbClr val="980000"/>
              </a:solidFill>
            </a:endParaRPr>
          </a:p>
          <a:p>
            <a:pPr indent="-318293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3"/>
              <a:buChar char="○"/>
            </a:pPr>
            <a:r>
              <a:rPr lang="en" sz="1412"/>
              <a:t>Assessing story complexity more realistically and accounting for dependencies is crucial to smooth execution.</a:t>
            </a:r>
            <a:endParaRPr sz="1412"/>
          </a:p>
          <a:p>
            <a:pPr indent="-318293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13"/>
              <a:buChar char="○"/>
            </a:pPr>
            <a:r>
              <a:rPr lang="en" sz="1412"/>
              <a:t>Assigning priorities and sequencing tasks effectively can prevent bottlenecks.</a:t>
            </a:r>
            <a:endParaRPr sz="1412"/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1512">
              <a:solidFill>
                <a:srgbClr val="980000"/>
              </a:solidFill>
            </a:endParaRPr>
          </a:p>
          <a:p>
            <a:pPr indent="-324643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980000"/>
              </a:buClr>
              <a:buSzPts val="1513"/>
              <a:buChar char="●"/>
            </a:pPr>
            <a:r>
              <a:rPr b="1" lang="en" sz="1512">
                <a:solidFill>
                  <a:srgbClr val="980000"/>
                </a:solidFill>
              </a:rPr>
              <a:t>Improve Environment Consistency:</a:t>
            </a:r>
            <a:endParaRPr b="1" sz="1512">
              <a:solidFill>
                <a:srgbClr val="980000"/>
              </a:solidFill>
            </a:endParaRPr>
          </a:p>
          <a:p>
            <a:pPr indent="-324643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13"/>
              <a:buChar char="○"/>
            </a:pPr>
            <a:r>
              <a:rPr lang="en" sz="1512"/>
              <a:t>Using a staging branch or environment is essential for continuous deployment practices.</a:t>
            </a:r>
            <a:endParaRPr sz="712"/>
          </a:p>
        </p:txBody>
      </p:sp>
      <p:sp>
        <p:nvSpPr>
          <p:cNvPr id="216" name="Google Shape;216;p39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222" name="Google Shape;222;p40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24643" lvl="0" marL="457200" rtl="0" algn="l">
              <a:spcBef>
                <a:spcPts val="500"/>
              </a:spcBef>
              <a:spcAft>
                <a:spcPts val="0"/>
              </a:spcAft>
              <a:buClr>
                <a:srgbClr val="980000"/>
              </a:buClr>
              <a:buSzPts val="1513"/>
              <a:buChar char="●"/>
            </a:pPr>
            <a:r>
              <a:rPr b="1" lang="en" sz="1512">
                <a:solidFill>
                  <a:srgbClr val="980000"/>
                </a:solidFill>
              </a:rPr>
              <a:t>Adhere to Best Practices:</a:t>
            </a:r>
            <a:endParaRPr b="1" sz="1512">
              <a:solidFill>
                <a:srgbClr val="980000"/>
              </a:solidFill>
            </a:endParaRPr>
          </a:p>
          <a:p>
            <a:pPr indent="-324643" lvl="1" marL="914400" rtl="0" algn="l">
              <a:spcBef>
                <a:spcPts val="0"/>
              </a:spcBef>
              <a:spcAft>
                <a:spcPts val="0"/>
              </a:spcAft>
              <a:buSzPts val="1513"/>
              <a:buChar char="○"/>
            </a:pPr>
            <a:r>
              <a:rPr lang="en" sz="1512"/>
              <a:t>Following Git best practices ensures a streamlined development process.</a:t>
            </a:r>
            <a:endParaRPr sz="1512"/>
          </a:p>
          <a:p>
            <a:pPr indent="-324643" lvl="1" marL="914400" rtl="0" algn="l">
              <a:spcBef>
                <a:spcPts val="0"/>
              </a:spcBef>
              <a:spcAft>
                <a:spcPts val="0"/>
              </a:spcAft>
              <a:buSzPts val="1513"/>
              <a:buChar char="○"/>
            </a:pPr>
            <a:r>
              <a:rPr lang="en" sz="1512"/>
              <a:t>Effective testing throughout the sprint prevents late-stage surprises.</a:t>
            </a:r>
            <a:endParaRPr sz="1512"/>
          </a:p>
          <a:p>
            <a:pPr indent="0" lvl="0" marL="9144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12"/>
          </a:p>
          <a:p>
            <a:pPr indent="-324643" lvl="0" marL="457200" rtl="0" algn="l">
              <a:spcBef>
                <a:spcPts val="500"/>
              </a:spcBef>
              <a:spcAft>
                <a:spcPts val="0"/>
              </a:spcAft>
              <a:buClr>
                <a:srgbClr val="980000"/>
              </a:buClr>
              <a:buSzPts val="1513"/>
              <a:buChar char="●"/>
            </a:pPr>
            <a:r>
              <a:rPr b="1" lang="en" sz="1512">
                <a:solidFill>
                  <a:srgbClr val="980000"/>
                </a:solidFill>
              </a:rPr>
              <a:t>Focus on Usability and Functionality:</a:t>
            </a:r>
            <a:endParaRPr b="1" sz="1512">
              <a:solidFill>
                <a:srgbClr val="980000"/>
              </a:solidFill>
            </a:endParaRPr>
          </a:p>
          <a:p>
            <a:pPr indent="-324643" lvl="1" marL="914400" rtl="0" algn="l">
              <a:spcBef>
                <a:spcPts val="0"/>
              </a:spcBef>
              <a:spcAft>
                <a:spcPts val="0"/>
              </a:spcAft>
              <a:buSzPts val="1513"/>
              <a:buChar char="○"/>
            </a:pPr>
            <a:r>
              <a:rPr lang="en" sz="1512"/>
              <a:t>Better wireframes and usability-focused designs contribute to a stronger MVP.</a:t>
            </a:r>
            <a:endParaRPr sz="1512"/>
          </a:p>
          <a:p>
            <a:pPr indent="-324643" lvl="1" marL="914400" rtl="0" algn="l">
              <a:spcBef>
                <a:spcPts val="0"/>
              </a:spcBef>
              <a:spcAft>
                <a:spcPts val="0"/>
              </a:spcAft>
              <a:buSzPts val="1513"/>
              <a:buChar char="○"/>
            </a:pPr>
            <a:r>
              <a:rPr lang="en" sz="1512"/>
              <a:t>Early emphasis on functionality ensures that client requirements are met effectively.</a:t>
            </a:r>
            <a:endParaRPr sz="1512"/>
          </a:p>
          <a:p>
            <a:pPr indent="0" lvl="0" marL="9144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12"/>
          </a:p>
          <a:p>
            <a:pPr indent="-324643" lvl="0" marL="457200" rtl="0" algn="l">
              <a:spcBef>
                <a:spcPts val="500"/>
              </a:spcBef>
              <a:spcAft>
                <a:spcPts val="0"/>
              </a:spcAft>
              <a:buClr>
                <a:srgbClr val="980000"/>
              </a:buClr>
              <a:buSzPts val="1513"/>
              <a:buChar char="●"/>
            </a:pPr>
            <a:r>
              <a:rPr b="1" lang="en" sz="1512">
                <a:solidFill>
                  <a:srgbClr val="980000"/>
                </a:solidFill>
              </a:rPr>
              <a:t>Boost Accountability and Task Management:</a:t>
            </a:r>
            <a:endParaRPr b="1" sz="1512">
              <a:solidFill>
                <a:srgbClr val="980000"/>
              </a:solidFill>
            </a:endParaRPr>
          </a:p>
          <a:p>
            <a:pPr indent="-324643" lvl="1" marL="914400" rtl="0" algn="l">
              <a:spcBef>
                <a:spcPts val="0"/>
              </a:spcBef>
              <a:spcAft>
                <a:spcPts val="0"/>
              </a:spcAft>
              <a:buSzPts val="1513"/>
              <a:buChar char="○"/>
            </a:pPr>
            <a:r>
              <a:rPr lang="en" sz="1512"/>
              <a:t>Breaking down tasks into smaller, manageable subtasks improves task clarity and completion.</a:t>
            </a:r>
            <a:endParaRPr b="1" sz="1512">
              <a:solidFill>
                <a:srgbClr val="980000"/>
              </a:solidFill>
            </a:endParaRPr>
          </a:p>
        </p:txBody>
      </p:sp>
      <p:sp>
        <p:nvSpPr>
          <p:cNvPr id="223" name="Google Shape;223;p40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229" name="Google Shape;229;p41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Ability to resolve merge conflicts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Add/Remove Github user from organization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Pull remote changes from Github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Parse tests coming in from remote</a:t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Add an administrator role</a:t>
            </a:r>
            <a:endParaRPr sz="1800"/>
          </a:p>
        </p:txBody>
      </p:sp>
      <p:sp>
        <p:nvSpPr>
          <p:cNvPr id="230" name="Google Shape;230;p41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Autograder Frontend</a:t>
            </a:r>
            <a:endParaRPr/>
          </a:p>
        </p:txBody>
      </p:sp>
      <p:sp>
        <p:nvSpPr>
          <p:cNvPr id="109" name="Google Shape;109;p24"/>
          <p:cNvSpPr txBox="1"/>
          <p:nvPr>
            <p:ph idx="1" type="body"/>
          </p:nvPr>
        </p:nvSpPr>
        <p:spPr>
          <a:xfrm>
            <a:off x="457200" y="1928801"/>
            <a:ext cx="8229600" cy="243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rgbClr val="980000"/>
                </a:solidFill>
              </a:rPr>
              <a:t>Team Members:</a:t>
            </a:r>
            <a:endParaRPr b="1" sz="1400">
              <a:solidFill>
                <a:srgbClr val="98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Mainak Sarkar (</a:t>
            </a:r>
            <a:r>
              <a:rPr lang="en" sz="1400" u="sng">
                <a:solidFill>
                  <a:srgbClr val="020202"/>
                </a:solidFill>
                <a:highlight>
                  <a:srgbClr val="FFFFFF"/>
                </a:highlight>
              </a:rPr>
              <a:t>masarkar@tamu.edu</a:t>
            </a: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)</a:t>
            </a:r>
            <a:endParaRPr sz="1400">
              <a:solidFill>
                <a:srgbClr val="020202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1400"/>
              <a:buFont typeface="Nunito"/>
              <a:buChar char="●"/>
            </a:pP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Max Smith (</a:t>
            </a:r>
            <a:r>
              <a:rPr lang="en" sz="1400" u="sng">
                <a:solidFill>
                  <a:srgbClr val="020202"/>
                </a:solidFill>
                <a:highlight>
                  <a:srgbClr val="FFFFFF"/>
                </a:highlight>
              </a:rPr>
              <a:t>maxsmith271346@tamu.edu</a:t>
            </a: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)</a:t>
            </a:r>
            <a:endParaRPr sz="1400">
              <a:solidFill>
                <a:srgbClr val="020202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1400"/>
              <a:buFont typeface="Nunito"/>
              <a:buChar char="●"/>
            </a:pP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Md Hasan AI Banna (</a:t>
            </a:r>
            <a:r>
              <a:rPr lang="en" sz="1400" u="sng">
                <a:solidFill>
                  <a:srgbClr val="020202"/>
                </a:solidFill>
                <a:highlight>
                  <a:srgbClr val="FFFFFF"/>
                </a:highlight>
              </a:rPr>
              <a:t>mdhasanalbanna@tamu.edu</a:t>
            </a: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)</a:t>
            </a:r>
            <a:endParaRPr sz="1400">
              <a:solidFill>
                <a:srgbClr val="020202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1400"/>
              <a:buFont typeface="Nunito"/>
              <a:buChar char="●"/>
            </a:pP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Riddhi Ghate (</a:t>
            </a:r>
            <a:r>
              <a:rPr lang="en" sz="1400" u="sng">
                <a:solidFill>
                  <a:srgbClr val="020202"/>
                </a:solidFill>
                <a:highlight>
                  <a:srgbClr val="FFFFFF"/>
                </a:highlight>
              </a:rPr>
              <a:t>riddhighate.07@tamu.edu</a:t>
            </a: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)</a:t>
            </a:r>
            <a:endParaRPr sz="1400">
              <a:solidFill>
                <a:srgbClr val="020202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1400"/>
              <a:buFont typeface="Nunito"/>
              <a:buChar char="●"/>
            </a:pP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Ryan Gonzalez (</a:t>
            </a:r>
            <a:r>
              <a:rPr lang="en" sz="1400" u="sng">
                <a:solidFill>
                  <a:srgbClr val="020202"/>
                </a:solidFill>
                <a:highlight>
                  <a:srgbClr val="FFFFFF"/>
                </a:highlight>
              </a:rPr>
              <a:t>gonzalezpear@tamu.edu</a:t>
            </a: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)</a:t>
            </a:r>
            <a:endParaRPr sz="1400">
              <a:solidFill>
                <a:srgbClr val="020202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1400"/>
              <a:buFont typeface="Nunito"/>
              <a:buChar char="●"/>
            </a:pP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Saksham Mehta (</a:t>
            </a:r>
            <a:r>
              <a:rPr lang="en" sz="1400" u="sng">
                <a:solidFill>
                  <a:srgbClr val="020202"/>
                </a:solidFill>
                <a:highlight>
                  <a:srgbClr val="FFFFFF"/>
                </a:highlight>
              </a:rPr>
              <a:t>saksham19@tamu.edu</a:t>
            </a: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)</a:t>
            </a:r>
            <a:endParaRPr sz="1400">
              <a:solidFill>
                <a:srgbClr val="020202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0202"/>
              </a:buClr>
              <a:buSzPts val="1400"/>
              <a:buFont typeface="Nunito"/>
              <a:buChar char="●"/>
            </a:pP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Qinyao Hou (</a:t>
            </a:r>
            <a:r>
              <a:rPr lang="en" sz="1400" u="sng">
                <a:solidFill>
                  <a:srgbClr val="020202"/>
                </a:solidFill>
                <a:highlight>
                  <a:srgbClr val="FFFFFF"/>
                </a:highlight>
              </a:rPr>
              <a:t>yaoya2618@tamu.edu</a:t>
            </a:r>
            <a:r>
              <a:rPr lang="en" sz="1400">
                <a:solidFill>
                  <a:srgbClr val="020202"/>
                </a:solidFill>
                <a:highlight>
                  <a:srgbClr val="FFFFFF"/>
                </a:highlight>
              </a:rPr>
              <a:t>)</a:t>
            </a:r>
            <a:endParaRPr sz="1400">
              <a:solidFill>
                <a:srgbClr val="020202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10" name="Google Shape;110;p24"/>
          <p:cNvSpPr txBox="1"/>
          <p:nvPr/>
        </p:nvSpPr>
        <p:spPr>
          <a:xfrm>
            <a:off x="457200" y="1139800"/>
            <a:ext cx="67641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Developed using Ruby on Rails and Agile Methodology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1" name="Google Shape;111;p24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2"/>
          <p:cNvSpPr txBox="1"/>
          <p:nvPr>
            <p:ph type="ctrTitle"/>
          </p:nvPr>
        </p:nvSpPr>
        <p:spPr>
          <a:xfrm>
            <a:off x="685800" y="1747167"/>
            <a:ext cx="7772400" cy="11025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Thank You!</a:t>
            </a:r>
            <a:endParaRPr sz="4400"/>
          </a:p>
        </p:txBody>
      </p:sp>
      <p:sp>
        <p:nvSpPr>
          <p:cNvPr id="236" name="Google Shape;236;p42"/>
          <p:cNvSpPr txBox="1"/>
          <p:nvPr>
            <p:ph idx="1" type="subTitle"/>
          </p:nvPr>
        </p:nvSpPr>
        <p:spPr>
          <a:xfrm>
            <a:off x="1371600" y="3816477"/>
            <a:ext cx="6400800" cy="33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40000" lnSpcReduction="20000"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493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the Project</a:t>
            </a:r>
            <a:endParaRPr/>
          </a:p>
        </p:txBody>
      </p:sp>
      <p:sp>
        <p:nvSpPr>
          <p:cNvPr id="117" name="Google Shape;117;p25"/>
          <p:cNvSpPr txBox="1"/>
          <p:nvPr>
            <p:ph idx="1" type="body"/>
          </p:nvPr>
        </p:nvSpPr>
        <p:spPr>
          <a:xfrm>
            <a:off x="457200" y="968200"/>
            <a:ext cx="8229600" cy="3686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980000"/>
                </a:solidFill>
              </a:rPr>
              <a:t>Overview</a:t>
            </a:r>
            <a:endParaRPr b="1" sz="1600">
              <a:solidFill>
                <a:srgbClr val="98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The </a:t>
            </a:r>
            <a:r>
              <a:rPr b="1" lang="en" sz="1300"/>
              <a:t>CSCE 120 Autograder Frontend</a:t>
            </a:r>
            <a:r>
              <a:rPr lang="en" sz="1300"/>
              <a:t> is a user-friendly application designed to streamline the creation and maintenance of autograded assignments. It provides an accessible graphical interface for generating assignment GitHub repositories, interactively creating tests, and managing user permissions.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980000"/>
                </a:solidFill>
              </a:rPr>
              <a:t>Target Audience</a:t>
            </a:r>
            <a:endParaRPr b="1" sz="1600">
              <a:solidFill>
                <a:srgbClr val="980000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/>
              <a:t>Course Instructors and Teaching Assistants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80000"/>
                </a:solidFill>
              </a:rPr>
              <a:t>Purpose</a:t>
            </a:r>
            <a:endParaRPr b="1" sz="1600">
              <a:solidFill>
                <a:srgbClr val="98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The application aims to: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 sz="1300"/>
              <a:t>Simplify the assignment creation and constituent test </a:t>
            </a:r>
            <a:r>
              <a:rPr lang="en" sz="1300"/>
              <a:t>management.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 sz="1300"/>
              <a:t>Enable rapid development and testing of assignments.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 sz="1300"/>
              <a:t>Ensure accessible and efficient management of autograding workflows.</a:t>
            </a:r>
            <a:endParaRPr sz="1300"/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b="1" sz="117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5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and Solution</a:t>
            </a:r>
            <a:endParaRPr/>
          </a:p>
        </p:txBody>
      </p:sp>
      <p:sp>
        <p:nvSpPr>
          <p:cNvPr id="124" name="Google Shape;124;p26"/>
          <p:cNvSpPr txBox="1"/>
          <p:nvPr>
            <p:ph idx="1" type="body"/>
          </p:nvPr>
        </p:nvSpPr>
        <p:spPr>
          <a:xfrm>
            <a:off x="457200" y="979375"/>
            <a:ext cx="8229600" cy="3781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</a:rPr>
              <a:t>Problem:</a:t>
            </a:r>
            <a:endParaRPr>
              <a:solidFill>
                <a:srgbClr val="980000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Managing assignments and tests for CSCE 120 is time-consuming and complex.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Existing processes lack a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user-friendly interface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for creating and maintaining autograded assignments.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There is no streamlined process for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editing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creating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, or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deleting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tests within an assignment.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</a:rPr>
              <a:t>Solution:</a:t>
            </a:r>
            <a:endParaRPr>
              <a:solidFill>
                <a:srgbClr val="980000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Provides a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user-friendly frontend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to simplify the creation and maintenance of assignments and tests.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Streamlines and simplifies the process for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editing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creating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, or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deleting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tests within an assignment.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Offers robust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permission management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for assigning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read/write access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to users in the organization.</a:t>
            </a:r>
            <a:endParaRPr sz="2600"/>
          </a:p>
        </p:txBody>
      </p:sp>
      <p:sp>
        <p:nvSpPr>
          <p:cNvPr id="125" name="Google Shape;125;p26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Overview</a:t>
            </a:r>
            <a:endParaRPr/>
          </a:p>
        </p:txBody>
      </p:sp>
      <p:sp>
        <p:nvSpPr>
          <p:cNvPr id="131" name="Google Shape;131;p27"/>
          <p:cNvSpPr txBox="1"/>
          <p:nvPr>
            <p:ph idx="1" type="body"/>
          </p:nvPr>
        </p:nvSpPr>
        <p:spPr>
          <a:xfrm>
            <a:off x="457200" y="1109126"/>
            <a:ext cx="8229600" cy="3040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</a:rPr>
              <a:t>Screenshots of the Application Interface:</a:t>
            </a:r>
            <a:endParaRPr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 sz="2200"/>
              <a:t>The </a:t>
            </a:r>
            <a:r>
              <a:rPr lang="en" sz="2200"/>
              <a:t>next</a:t>
            </a:r>
            <a:r>
              <a:rPr lang="en" sz="2200"/>
              <a:t> 4 slides are screenshots of the autograding system's user interface, showing key components and their functionality.</a:t>
            </a:r>
            <a:endParaRPr sz="2200"/>
          </a:p>
        </p:txBody>
      </p:sp>
      <p:sp>
        <p:nvSpPr>
          <p:cNvPr id="132" name="Google Shape;132;p27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latin typeface="Nunito ExtraBold"/>
                <a:ea typeface="Nunito ExtraBold"/>
                <a:cs typeface="Nunito ExtraBold"/>
                <a:sym typeface="Nunito ExtraBold"/>
              </a:rPr>
              <a:t>Login Page: </a:t>
            </a:r>
            <a:endParaRPr sz="1400"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Secure login via GitHub for authenticated access.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8" name="Google Shape;1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939525"/>
            <a:ext cx="8534399" cy="38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8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Nunito ExtraBold"/>
                <a:ea typeface="Nunito ExtraBold"/>
                <a:cs typeface="Nunito ExtraBold"/>
                <a:sym typeface="Nunito ExtraBold"/>
              </a:rPr>
              <a:t>Dashboard: </a:t>
            </a:r>
            <a:endParaRPr sz="1400"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Central hub for managing assignments, with sortable tables and filters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5" name="Google Shape;14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100" y="944875"/>
            <a:ext cx="8578325" cy="38481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9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Nunito ExtraBold"/>
                <a:ea typeface="Nunito ExtraBold"/>
                <a:cs typeface="Nunito ExtraBold"/>
                <a:sym typeface="Nunito ExtraBold"/>
              </a:rPr>
              <a:t>Assignment Management:</a:t>
            </a:r>
            <a:endParaRPr sz="1400"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Interface for creating, editing, and managing tests for each assignment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2" name="Google Shape;1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75" y="939525"/>
            <a:ext cx="8388675" cy="380617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0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/>
          <p:nvPr>
            <p:ph type="title"/>
          </p:nvPr>
        </p:nvSpPr>
        <p:spPr>
          <a:xfrm>
            <a:off x="482600" y="169433"/>
            <a:ext cx="5766000" cy="69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latin typeface="Nunito ExtraBold"/>
                <a:ea typeface="Nunito ExtraBold"/>
                <a:cs typeface="Nunito ExtraBold"/>
                <a:sym typeface="Nunito ExtraBold"/>
              </a:rPr>
              <a:t>Test Case Management: </a:t>
            </a:r>
            <a:endParaRPr sz="1400">
              <a:latin typeface="Nunito ExtraBold"/>
              <a:ea typeface="Nunito ExtraBold"/>
              <a:cs typeface="Nunito ExtraBold"/>
              <a:sym typeface="Nunito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latin typeface="Nunito"/>
                <a:ea typeface="Nunito"/>
                <a:cs typeface="Nunito"/>
                <a:sym typeface="Nunito"/>
              </a:rPr>
              <a:t>Simple, intuitive interface for adding, editing, or deleting tests within assignments.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9" name="Google Shape;1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600" y="1091925"/>
            <a:ext cx="8550450" cy="353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1"/>
          <p:cNvSpPr/>
          <p:nvPr/>
        </p:nvSpPr>
        <p:spPr>
          <a:xfrm>
            <a:off x="171325" y="4743325"/>
            <a:ext cx="888600" cy="160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